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3"/>
    <p:sldMasterId id="2147483698" r:id="rId4"/>
  </p:sldMasterIdLst>
  <p:notesMasterIdLst>
    <p:notesMasterId r:id="rId11"/>
  </p:notesMasterIdLst>
  <p:handoutMasterIdLst>
    <p:handoutMasterId r:id="rId12"/>
  </p:handoutMasterIdLst>
  <p:sldIdLst>
    <p:sldId id="981" r:id="rId5"/>
    <p:sldId id="1893" r:id="rId6"/>
    <p:sldId id="1888" r:id="rId7"/>
    <p:sldId id="1891" r:id="rId8"/>
    <p:sldId id="1889" r:id="rId9"/>
    <p:sldId id="1890" r:id="rId10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8F97C8"/>
    <a:srgbClr val="99FF33"/>
    <a:srgbClr val="FBBC43"/>
    <a:srgbClr val="0F74A8"/>
    <a:srgbClr val="D5D7ED"/>
    <a:srgbClr val="B9D65F"/>
    <a:srgbClr val="33CC33"/>
    <a:srgbClr val="FF99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Stile con tema 2 - Color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887" autoAdjust="0"/>
  </p:normalViewPr>
  <p:slideViewPr>
    <p:cSldViewPr snapToGrid="0">
      <p:cViewPr varScale="1">
        <p:scale>
          <a:sx n="107" d="100"/>
          <a:sy n="107" d="100"/>
        </p:scale>
        <p:origin x="173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699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56" tIns="46377" rIns="92756" bIns="46377" numCol="1" anchor="t" anchorCtr="0" compatLnSpc="1">
            <a:prstTxWarp prst="textNoShape">
              <a:avLst/>
            </a:prstTxWarp>
          </a:bodyPr>
          <a:lstStyle>
            <a:lvl1pPr defTabSz="928086" eaLnBrk="0" hangingPunct="0">
              <a:defRPr sz="1200" u="none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335" y="1"/>
            <a:ext cx="294434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56" tIns="46377" rIns="92756" bIns="46377" numCol="1" anchor="t" anchorCtr="0" compatLnSpc="1">
            <a:prstTxWarp prst="textNoShape">
              <a:avLst/>
            </a:prstTxWarp>
          </a:bodyPr>
          <a:lstStyle>
            <a:lvl1pPr algn="r" defTabSz="928086" eaLnBrk="0" hangingPunct="0">
              <a:defRPr sz="1200" u="none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4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56" tIns="46377" rIns="92756" bIns="46377" numCol="1" anchor="b" anchorCtr="0" compatLnSpc="1">
            <a:prstTxWarp prst="textNoShape">
              <a:avLst/>
            </a:prstTxWarp>
          </a:bodyPr>
          <a:lstStyle>
            <a:lvl1pPr defTabSz="928086" eaLnBrk="0" hangingPunct="0">
              <a:defRPr sz="1200" u="none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335" y="9430846"/>
            <a:ext cx="294434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56" tIns="46377" rIns="92756" bIns="46377" numCol="1" anchor="b" anchorCtr="0" compatLnSpc="1">
            <a:prstTxWarp prst="textNoShape">
              <a:avLst/>
            </a:prstTxWarp>
          </a:bodyPr>
          <a:lstStyle>
            <a:lvl1pPr algn="r" defTabSz="928086" eaLnBrk="0" hangingPunct="0">
              <a:defRPr sz="1200" u="none">
                <a:latin typeface="Times New Roman" pitchFamily="18" charset="0"/>
              </a:defRPr>
            </a:lvl1pPr>
          </a:lstStyle>
          <a:p>
            <a:pPr>
              <a:defRPr/>
            </a:pPr>
            <a:fld id="{65950010-E288-44CA-BBCE-1862183492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0285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56" tIns="46377" rIns="92756" bIns="46377" numCol="1" anchor="t" anchorCtr="0" compatLnSpc="1">
            <a:prstTxWarp prst="textNoShape">
              <a:avLst/>
            </a:prstTxWarp>
          </a:bodyPr>
          <a:lstStyle>
            <a:lvl1pPr defTabSz="928086" eaLnBrk="0" hangingPunct="0">
              <a:defRPr sz="1200" u="none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3" y="1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56" tIns="46377" rIns="92756" bIns="46377" numCol="1" anchor="t" anchorCtr="0" compatLnSpc="1">
            <a:prstTxWarp prst="textNoShape">
              <a:avLst/>
            </a:prstTxWarp>
          </a:bodyPr>
          <a:lstStyle>
            <a:lvl1pPr algn="r" defTabSz="928086" eaLnBrk="0" hangingPunct="0">
              <a:defRPr sz="1200" u="none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504" y="4714653"/>
            <a:ext cx="5432668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56" tIns="46377" rIns="92756" bIns="463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56" tIns="46377" rIns="92756" bIns="46377" numCol="1" anchor="b" anchorCtr="0" compatLnSpc="1">
            <a:prstTxWarp prst="textNoShape">
              <a:avLst/>
            </a:prstTxWarp>
          </a:bodyPr>
          <a:lstStyle>
            <a:lvl1pPr defTabSz="928086" eaLnBrk="0" hangingPunct="0">
              <a:defRPr sz="1200" u="none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3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56" tIns="46377" rIns="92756" bIns="46377" numCol="1" anchor="b" anchorCtr="0" compatLnSpc="1">
            <a:prstTxWarp prst="textNoShape">
              <a:avLst/>
            </a:prstTxWarp>
          </a:bodyPr>
          <a:lstStyle>
            <a:lvl1pPr algn="r" defTabSz="928086" eaLnBrk="0" hangingPunct="0">
              <a:defRPr sz="1200" u="none">
                <a:latin typeface="Times New Roman" pitchFamily="18" charset="0"/>
              </a:defRPr>
            </a:lvl1pPr>
          </a:lstStyle>
          <a:p>
            <a:pPr>
              <a:defRPr/>
            </a:pPr>
            <a:fld id="{7179C45A-4635-4552-B4CF-B3ADE3BB2E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8073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0ED587-DBE7-4204-AE22-77437526A2F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8971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1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77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563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E351DA9-E5CD-46CB-97CE-ED854A402C18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07/02/2025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AC41DD66-2ABA-4EC3-ADE4-834DBFCEA815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Q:\riservate\Dati FormProf\_Area_Program_FP\Loghi\Logo ufficiale Provincia\ProVareseLogoPiccol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138" y="6378577"/>
            <a:ext cx="1439862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0982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VB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-2556792" y="1988840"/>
            <a:ext cx="1143008" cy="357190"/>
          </a:xfrm>
          <a:prstGeom prst="rect">
            <a:avLst/>
          </a:prstGeom>
          <a:noFill/>
        </p:spPr>
        <p:txBody>
          <a:bodyPr/>
          <a:lstStyle>
            <a:lvl1pPr>
              <a:defRPr b="1">
                <a:solidFill>
                  <a:srgbClr val="B03C3C"/>
                </a:solidFill>
              </a:defRPr>
            </a:lvl1pPr>
          </a:lstStyle>
          <a:p>
            <a:r>
              <a:rPr lang="it-IT"/>
              <a:t>Luglio 2011</a:t>
            </a:r>
          </a:p>
        </p:txBody>
      </p:sp>
      <p:sp>
        <p:nvSpPr>
          <p:cNvPr id="8" name="Segnaposto numero diapositiva 2"/>
          <p:cNvSpPr>
            <a:spLocks noGrp="1"/>
          </p:cNvSpPr>
          <p:nvPr userDrawn="1">
            <p:ph type="sldNum" sz="quarter" idx="12"/>
          </p:nvPr>
        </p:nvSpPr>
        <p:spPr>
          <a:xfrm>
            <a:off x="8532440" y="6309322"/>
            <a:ext cx="428628" cy="365125"/>
          </a:xfrm>
          <a:prstGeom prst="rect">
            <a:avLst/>
          </a:prstGeom>
        </p:spPr>
        <p:txBody>
          <a:bodyPr/>
          <a:lstStyle/>
          <a:p>
            <a:pPr algn="ctr"/>
            <a:fld id="{B7F43BC8-54B1-4DF2-ACC2-6552D3857D3E}" type="slidenum">
              <a:rPr lang="it-IT" sz="1400" smtClean="0">
                <a:solidFill>
                  <a:schemeClr val="accent5">
                    <a:lumMod val="75000"/>
                  </a:schemeClr>
                </a:solidFill>
              </a:rPr>
              <a:pPr algn="ctr"/>
              <a:t>‹N›</a:t>
            </a:fld>
            <a:endParaRPr lang="it-IT" sz="140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948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VB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-2556792" y="1988840"/>
            <a:ext cx="1143008" cy="357190"/>
          </a:xfrm>
          <a:prstGeom prst="rect">
            <a:avLst/>
          </a:prstGeom>
          <a:noFill/>
        </p:spPr>
        <p:txBody>
          <a:bodyPr/>
          <a:lstStyle>
            <a:lvl1pPr>
              <a:defRPr b="1">
                <a:solidFill>
                  <a:srgbClr val="B03C3C"/>
                </a:solidFill>
              </a:defRPr>
            </a:lvl1pPr>
          </a:lstStyle>
          <a:p>
            <a:r>
              <a:rPr lang="it-IT"/>
              <a:t>Luglio 2011</a:t>
            </a:r>
          </a:p>
        </p:txBody>
      </p:sp>
      <p:cxnSp>
        <p:nvCxnSpPr>
          <p:cNvPr id="16" name="Connettore 1 15"/>
          <p:cNvCxnSpPr/>
          <p:nvPr userDrawn="1"/>
        </p:nvCxnSpPr>
        <p:spPr>
          <a:xfrm flipV="1">
            <a:off x="788637" y="116632"/>
            <a:ext cx="38948" cy="6588000"/>
          </a:xfrm>
          <a:prstGeom prst="line">
            <a:avLst/>
          </a:prstGeom>
          <a:ln w="25400">
            <a:solidFill>
              <a:srgbClr val="B03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1" descr="marchio_300dpi_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03920" y="5866620"/>
            <a:ext cx="1186174" cy="419309"/>
          </a:xfrm>
          <a:prstGeom prst="rect">
            <a:avLst/>
          </a:prstGeom>
          <a:noFill/>
        </p:spPr>
      </p:pic>
      <p:sp>
        <p:nvSpPr>
          <p:cNvPr id="11" name="Segnaposto titolo 1"/>
          <p:cNvSpPr>
            <a:spLocks noGrp="1"/>
          </p:cNvSpPr>
          <p:nvPr>
            <p:ph type="title" hasCustomPrompt="1"/>
          </p:nvPr>
        </p:nvSpPr>
        <p:spPr>
          <a:xfrm>
            <a:off x="1259632" y="404664"/>
            <a:ext cx="7571184" cy="864096"/>
          </a:xfrm>
          <a:prstGeom prst="rect">
            <a:avLst/>
          </a:prstGeom>
          <a:solidFill>
            <a:srgbClr val="A8424E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sz="3600" b="1" cap="small" baseline="0">
                <a:solidFill>
                  <a:schemeClr val="bg1"/>
                </a:solidFill>
                <a:latin typeface="Arial Rounded MT Bold" pitchFamily="34" charset="0"/>
              </a:defRPr>
            </a:lvl1pPr>
          </a:lstStyle>
          <a:p>
            <a:r>
              <a:rPr lang="it-IT"/>
              <a:t>titolo</a:t>
            </a:r>
          </a:p>
        </p:txBody>
      </p:sp>
      <p:sp>
        <p:nvSpPr>
          <p:cNvPr id="8" name="Segnaposto numero diapositiva 2"/>
          <p:cNvSpPr>
            <a:spLocks noGrp="1"/>
          </p:cNvSpPr>
          <p:nvPr userDrawn="1">
            <p:ph type="sldNum" sz="quarter" idx="12"/>
          </p:nvPr>
        </p:nvSpPr>
        <p:spPr>
          <a:xfrm>
            <a:off x="8532440" y="6309322"/>
            <a:ext cx="428628" cy="365125"/>
          </a:xfrm>
          <a:prstGeom prst="rect">
            <a:avLst/>
          </a:prstGeom>
        </p:spPr>
        <p:txBody>
          <a:bodyPr/>
          <a:lstStyle/>
          <a:p>
            <a:pPr algn="ctr"/>
            <a:fld id="{B7F43BC8-54B1-4DF2-ACC2-6552D3857D3E}" type="slidenum">
              <a:rPr lang="it-IT" sz="1400" smtClean="0">
                <a:solidFill>
                  <a:schemeClr val="accent5">
                    <a:lumMod val="75000"/>
                  </a:schemeClr>
                </a:solidFill>
              </a:rPr>
              <a:pPr algn="ctr"/>
              <a:t>‹N›</a:t>
            </a:fld>
            <a:endParaRPr lang="it-IT" sz="140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06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VB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-2556792" y="1988840"/>
            <a:ext cx="1143008" cy="357190"/>
          </a:xfrm>
          <a:prstGeom prst="rect">
            <a:avLst/>
          </a:prstGeom>
          <a:noFill/>
        </p:spPr>
        <p:txBody>
          <a:bodyPr/>
          <a:lstStyle>
            <a:lvl1pPr>
              <a:defRPr b="1">
                <a:solidFill>
                  <a:srgbClr val="B03C3C"/>
                </a:solidFill>
              </a:defRPr>
            </a:lvl1pPr>
          </a:lstStyle>
          <a:p>
            <a:r>
              <a:rPr lang="it-IT"/>
              <a:t>Luglio 2011</a:t>
            </a:r>
          </a:p>
        </p:txBody>
      </p:sp>
      <p:cxnSp>
        <p:nvCxnSpPr>
          <p:cNvPr id="16" name="Connettore 1 15"/>
          <p:cNvCxnSpPr/>
          <p:nvPr userDrawn="1"/>
        </p:nvCxnSpPr>
        <p:spPr>
          <a:xfrm flipV="1">
            <a:off x="788637" y="116632"/>
            <a:ext cx="38948" cy="6588000"/>
          </a:xfrm>
          <a:prstGeom prst="line">
            <a:avLst/>
          </a:prstGeom>
          <a:ln w="25400">
            <a:solidFill>
              <a:srgbClr val="B03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1" descr="marchio_300dpi_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03920" y="5866620"/>
            <a:ext cx="1186174" cy="419309"/>
          </a:xfrm>
          <a:prstGeom prst="rect">
            <a:avLst/>
          </a:prstGeom>
          <a:noFill/>
        </p:spPr>
      </p:pic>
      <p:sp>
        <p:nvSpPr>
          <p:cNvPr id="11" name="Segnaposto titolo 1"/>
          <p:cNvSpPr>
            <a:spLocks noGrp="1"/>
          </p:cNvSpPr>
          <p:nvPr>
            <p:ph type="title" hasCustomPrompt="1"/>
          </p:nvPr>
        </p:nvSpPr>
        <p:spPr>
          <a:xfrm>
            <a:off x="1259632" y="404664"/>
            <a:ext cx="7571184" cy="864096"/>
          </a:xfrm>
          <a:prstGeom prst="rect">
            <a:avLst/>
          </a:prstGeom>
          <a:solidFill>
            <a:srgbClr val="A8424E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sz="3600" b="1" cap="small" baseline="0">
                <a:solidFill>
                  <a:schemeClr val="bg1"/>
                </a:solidFill>
                <a:latin typeface="Arial Rounded MT Bold" pitchFamily="34" charset="0"/>
              </a:defRPr>
            </a:lvl1pPr>
          </a:lstStyle>
          <a:p>
            <a:r>
              <a:rPr lang="it-IT"/>
              <a:t>titolo</a:t>
            </a:r>
          </a:p>
        </p:txBody>
      </p:sp>
      <p:sp>
        <p:nvSpPr>
          <p:cNvPr id="8" name="Segnaposto numero diapositiva 2"/>
          <p:cNvSpPr>
            <a:spLocks noGrp="1"/>
          </p:cNvSpPr>
          <p:nvPr userDrawn="1">
            <p:ph type="sldNum" sz="quarter" idx="12"/>
          </p:nvPr>
        </p:nvSpPr>
        <p:spPr>
          <a:xfrm>
            <a:off x="8532440" y="6309322"/>
            <a:ext cx="428628" cy="365125"/>
          </a:xfrm>
          <a:prstGeom prst="rect">
            <a:avLst/>
          </a:prstGeom>
        </p:spPr>
        <p:txBody>
          <a:bodyPr/>
          <a:lstStyle/>
          <a:p>
            <a:pPr algn="ctr"/>
            <a:fld id="{B7F43BC8-54B1-4DF2-ACC2-6552D3857D3E}" type="slidenum">
              <a:rPr lang="it-IT" sz="1400" smtClean="0">
                <a:solidFill>
                  <a:schemeClr val="accent5">
                    <a:lumMod val="75000"/>
                  </a:schemeClr>
                </a:solidFill>
              </a:rPr>
              <a:pPr algn="ctr"/>
              <a:t>‹N›</a:t>
            </a:fld>
            <a:endParaRPr lang="it-IT" sz="140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06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VB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-2556792" y="1988840"/>
            <a:ext cx="1143008" cy="357190"/>
          </a:xfrm>
          <a:prstGeom prst="rect">
            <a:avLst/>
          </a:prstGeom>
          <a:noFill/>
        </p:spPr>
        <p:txBody>
          <a:bodyPr/>
          <a:lstStyle>
            <a:lvl1pPr>
              <a:defRPr b="1">
                <a:solidFill>
                  <a:srgbClr val="B03C3C"/>
                </a:solidFill>
              </a:defRPr>
            </a:lvl1pPr>
          </a:lstStyle>
          <a:p>
            <a:r>
              <a:rPr lang="it-IT"/>
              <a:t>Luglio 2011</a:t>
            </a:r>
          </a:p>
        </p:txBody>
      </p:sp>
      <p:cxnSp>
        <p:nvCxnSpPr>
          <p:cNvPr id="16" name="Connettore 1 15"/>
          <p:cNvCxnSpPr/>
          <p:nvPr userDrawn="1"/>
        </p:nvCxnSpPr>
        <p:spPr>
          <a:xfrm flipV="1">
            <a:off x="788637" y="116632"/>
            <a:ext cx="38948" cy="6588000"/>
          </a:xfrm>
          <a:prstGeom prst="line">
            <a:avLst/>
          </a:prstGeom>
          <a:ln w="25400">
            <a:solidFill>
              <a:srgbClr val="B03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1" descr="marchio_300dpi_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03920" y="5866620"/>
            <a:ext cx="1186174" cy="419309"/>
          </a:xfrm>
          <a:prstGeom prst="rect">
            <a:avLst/>
          </a:prstGeom>
          <a:noFill/>
        </p:spPr>
      </p:pic>
      <p:sp>
        <p:nvSpPr>
          <p:cNvPr id="11" name="Segnaposto titolo 1"/>
          <p:cNvSpPr>
            <a:spLocks noGrp="1"/>
          </p:cNvSpPr>
          <p:nvPr>
            <p:ph type="title" hasCustomPrompt="1"/>
          </p:nvPr>
        </p:nvSpPr>
        <p:spPr>
          <a:xfrm>
            <a:off x="1259632" y="404664"/>
            <a:ext cx="7571184" cy="864096"/>
          </a:xfrm>
          <a:prstGeom prst="rect">
            <a:avLst/>
          </a:prstGeom>
          <a:solidFill>
            <a:srgbClr val="A8424E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sz="3600" b="1" cap="small" baseline="0">
                <a:solidFill>
                  <a:schemeClr val="bg1"/>
                </a:solidFill>
                <a:latin typeface="Arial Rounded MT Bold" pitchFamily="34" charset="0"/>
              </a:defRPr>
            </a:lvl1pPr>
          </a:lstStyle>
          <a:p>
            <a:r>
              <a:rPr lang="it-IT"/>
              <a:t>titolo</a:t>
            </a:r>
          </a:p>
        </p:txBody>
      </p:sp>
      <p:sp>
        <p:nvSpPr>
          <p:cNvPr id="8" name="Segnaposto numero diapositiva 2"/>
          <p:cNvSpPr>
            <a:spLocks noGrp="1"/>
          </p:cNvSpPr>
          <p:nvPr userDrawn="1">
            <p:ph type="sldNum" sz="quarter" idx="12"/>
          </p:nvPr>
        </p:nvSpPr>
        <p:spPr>
          <a:xfrm>
            <a:off x="8532440" y="6309322"/>
            <a:ext cx="428628" cy="365125"/>
          </a:xfrm>
          <a:prstGeom prst="rect">
            <a:avLst/>
          </a:prstGeom>
        </p:spPr>
        <p:txBody>
          <a:bodyPr/>
          <a:lstStyle/>
          <a:p>
            <a:pPr algn="ctr"/>
            <a:fld id="{B7F43BC8-54B1-4DF2-ACC2-6552D3857D3E}" type="slidenum">
              <a:rPr lang="it-IT" sz="1400" smtClean="0">
                <a:solidFill>
                  <a:schemeClr val="accent5">
                    <a:lumMod val="75000"/>
                  </a:schemeClr>
                </a:solidFill>
              </a:rPr>
              <a:pPr algn="ctr"/>
              <a:t>‹N›</a:t>
            </a:fld>
            <a:endParaRPr lang="it-IT" sz="140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06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4C4E788B-25F4-4244-8E69-DB67EFA9D825}" type="datetimeFigureOut">
              <a:rPr lang="it-IT" u="none"/>
              <a:pPr>
                <a:defRPr/>
              </a:pPr>
              <a:t>07/02/2025</a:t>
            </a:fld>
            <a:endParaRPr lang="it-IT" u="non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it-IT" u="non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7100CA7-9660-4C0C-96B5-3FD3C8357092}" type="slidenum">
              <a:rPr lang="it-IT" u="none"/>
              <a:pPr>
                <a:defRPr/>
              </a:pPr>
              <a:t>‹N›</a:t>
            </a:fld>
            <a:endParaRPr lang="it-IT" u="none"/>
          </a:p>
        </p:txBody>
      </p:sp>
    </p:spTree>
    <p:extLst>
      <p:ext uri="{BB962C8B-B14F-4D97-AF65-F5344CB8AC3E}">
        <p14:creationId xmlns:p14="http://schemas.microsoft.com/office/powerpoint/2010/main" val="420008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35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444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00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6888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4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63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74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97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chemeClr val="tx1">
                <a:lumMod val="100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7548B-FAC9-4AF7-9E8D-556A8F095394}" type="datetimeFigureOut">
              <a:rPr lang="it-IT" smtClean="0"/>
              <a:pPr/>
              <a:t>07/02/2025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F4B4-9255-44BA-B409-F7638E9848C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20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65" r:id="rId13"/>
    <p:sldLayoutId id="2147483668" r:id="rId14"/>
    <p:sldLayoutId id="2147483669" r:id="rId15"/>
    <p:sldLayoutId id="2147483670" r:id="rId16"/>
    <p:sldLayoutId id="2147483671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60000">
              <a:schemeClr val="tx1">
                <a:lumMod val="100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82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f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>
            <a:extLst>
              <a:ext uri="{FF2B5EF4-FFF2-40B4-BE49-F238E27FC236}">
                <a16:creationId xmlns:a16="http://schemas.microsoft.com/office/drawing/2014/main" id="{A7F03DBE-CE9C-33D3-5954-770FA71483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837" y="5947696"/>
            <a:ext cx="6630325" cy="647790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1E35DC3-95C0-63C6-9030-E87BB67B0167}"/>
              </a:ext>
            </a:extLst>
          </p:cNvPr>
          <p:cNvSpPr txBox="1"/>
          <p:nvPr/>
        </p:nvSpPr>
        <p:spPr>
          <a:xfrm>
            <a:off x="242094" y="262514"/>
            <a:ext cx="86598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u="none" dirty="0">
                <a:solidFill>
                  <a:srgbClr val="0070C0"/>
                </a:solidFill>
                <a:latin typeface="+mj-lt"/>
              </a:rPr>
              <a:t>Salone dei Mestieri 2025</a:t>
            </a:r>
          </a:p>
          <a:p>
            <a:pPr algn="ctr"/>
            <a:r>
              <a:rPr lang="it-IT" sz="5400" b="1" u="none" dirty="0">
                <a:solidFill>
                  <a:srgbClr val="0070C0"/>
                </a:solidFill>
                <a:latin typeface="+mj-lt"/>
              </a:rPr>
              <a:t>Serate Genitori</a:t>
            </a:r>
          </a:p>
          <a:p>
            <a:pPr algn="ctr"/>
            <a:endParaRPr lang="it-IT" sz="5400" b="1" u="none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7" name="Immagine 16" descr="Immagine che contiene sport, testo, jai alai, bowling&#10;&#10;Descrizione generata automaticamente">
            <a:extLst>
              <a:ext uri="{FF2B5EF4-FFF2-40B4-BE49-F238E27FC236}">
                <a16:creationId xmlns:a16="http://schemas.microsoft.com/office/drawing/2014/main" id="{D2F5A129-5BCF-0302-7765-697453BEDB9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6" t="1798" r="9868" b="-1"/>
          <a:stretch/>
        </p:blipFill>
        <p:spPr>
          <a:xfrm>
            <a:off x="3170897" y="3088798"/>
            <a:ext cx="2531444" cy="1842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7753404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E837C60-9D0C-C29A-F478-D7A409D47210}"/>
              </a:ext>
            </a:extLst>
          </p:cNvPr>
          <p:cNvSpPr txBox="1"/>
          <p:nvPr/>
        </p:nvSpPr>
        <p:spPr>
          <a:xfrm>
            <a:off x="2026024" y="627529"/>
            <a:ext cx="376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none" dirty="0">
                <a:solidFill>
                  <a:schemeClr val="bg1"/>
                </a:solidFill>
              </a:rPr>
              <a:t>Cos’è una </a:t>
            </a:r>
            <a:r>
              <a:rPr lang="it-IT" sz="2400" b="1" i="1" u="none" dirty="0">
                <a:solidFill>
                  <a:schemeClr val="bg1"/>
                </a:solidFill>
              </a:rPr>
              <a:t>Serata Genitori? </a:t>
            </a:r>
            <a:endParaRPr lang="it-IT" b="1" i="1" u="none" dirty="0">
              <a:solidFill>
                <a:schemeClr val="bg1"/>
              </a:solidFill>
            </a:endParaRPr>
          </a:p>
        </p:txBody>
      </p:sp>
      <p:pic>
        <p:nvPicPr>
          <p:cNvPr id="3" name="Immagine 2" descr="Immagine che contiene sedia, arte">
            <a:extLst>
              <a:ext uri="{FF2B5EF4-FFF2-40B4-BE49-F238E27FC236}">
                <a16:creationId xmlns:a16="http://schemas.microsoft.com/office/drawing/2014/main" id="{5589594E-45D8-C97F-7583-DB140D43A8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0" r="21752" b="-309"/>
          <a:stretch/>
        </p:blipFill>
        <p:spPr>
          <a:xfrm>
            <a:off x="7353225" y="172708"/>
            <a:ext cx="1322568" cy="14385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487E736A-8B13-FDC5-059E-B78D8E0DD2A5}"/>
              </a:ext>
            </a:extLst>
          </p:cNvPr>
          <p:cNvSpPr txBox="1"/>
          <p:nvPr/>
        </p:nvSpPr>
        <p:spPr>
          <a:xfrm>
            <a:off x="383440" y="1772599"/>
            <a:ext cx="829235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u="none" dirty="0">
                <a:solidFill>
                  <a:schemeClr val="bg1"/>
                </a:solidFill>
              </a:rPr>
              <a:t>È un incontro di informazione/orientamento scolastico </a:t>
            </a:r>
            <a:r>
              <a:rPr lang="it-IT" b="1" u="none" dirty="0">
                <a:solidFill>
                  <a:srgbClr val="FF0000"/>
                </a:solidFill>
              </a:rPr>
              <a:t>rivolto ai genitori </a:t>
            </a:r>
            <a:r>
              <a:rPr lang="it-IT" u="none" dirty="0">
                <a:solidFill>
                  <a:schemeClr val="bg1"/>
                </a:solidFill>
              </a:rPr>
              <a:t>delle classi seconde e terze della scuola secondaria di primo grado in cui:</a:t>
            </a:r>
          </a:p>
          <a:p>
            <a:endParaRPr lang="it-IT" u="non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none" dirty="0">
                <a:solidFill>
                  <a:schemeClr val="bg1"/>
                </a:solidFill>
              </a:rPr>
              <a:t>viene presentata l’offerta formativa illustrando le principali differenze tra le diverse tipologie di percorsi, con riferimento al territorio provinciale,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u="non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none" dirty="0">
                <a:solidFill>
                  <a:schemeClr val="bg1"/>
                </a:solidFill>
              </a:rPr>
              <a:t>vengono fornite informazioni di ordine pratico (ad es. sull’iscrizione etc.);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u="non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none" dirty="0">
                <a:solidFill>
                  <a:schemeClr val="bg1"/>
                </a:solidFill>
              </a:rPr>
              <a:t>vengono presentate le risorse per approfondire: anche disponibili on-line.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u="none" dirty="0">
              <a:solidFill>
                <a:schemeClr val="bg1"/>
              </a:solidFill>
            </a:endParaRPr>
          </a:p>
          <a:p>
            <a:r>
              <a:rPr lang="it-IT" u="none" dirty="0">
                <a:solidFill>
                  <a:schemeClr val="bg1"/>
                </a:solidFill>
              </a:rPr>
              <a:t>Gli incontri si svolgono tipicamente dalle ore 18:00 alle ore 19:30 presso la sede degli istituti interessati. </a:t>
            </a:r>
          </a:p>
          <a:p>
            <a:endParaRPr lang="it-IT" u="none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NOTA BENE</a:t>
            </a:r>
            <a:r>
              <a:rPr lang="it-IT" u="none" dirty="0">
                <a:solidFill>
                  <a:schemeClr val="bg1"/>
                </a:solidFill>
              </a:rPr>
              <a:t>: le  serate che ricadono nella settimana del Salone avranno luogo presso la sede che ospiterà l’evento: Ville Ponti.</a:t>
            </a:r>
          </a:p>
        </p:txBody>
      </p:sp>
    </p:spTree>
    <p:extLst>
      <p:ext uri="{BB962C8B-B14F-4D97-AF65-F5344CB8AC3E}">
        <p14:creationId xmlns:p14="http://schemas.microsoft.com/office/powerpoint/2010/main" val="1034240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1989EACA-0AB0-A2EC-37AC-27C8F43BE53B}"/>
              </a:ext>
            </a:extLst>
          </p:cNvPr>
          <p:cNvSpPr txBox="1"/>
          <p:nvPr/>
        </p:nvSpPr>
        <p:spPr>
          <a:xfrm>
            <a:off x="442292" y="477077"/>
            <a:ext cx="8259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none" dirty="0">
                <a:solidFill>
                  <a:schemeClr val="bg1"/>
                </a:solidFill>
              </a:rPr>
              <a:t>Si prevedono complessivamente </a:t>
            </a:r>
            <a:r>
              <a:rPr lang="it-IT" sz="2400" b="1" dirty="0">
                <a:solidFill>
                  <a:schemeClr val="bg1"/>
                </a:solidFill>
              </a:rPr>
              <a:t>20 serate </a:t>
            </a:r>
            <a:r>
              <a:rPr lang="it-IT" sz="2400" u="none" dirty="0">
                <a:solidFill>
                  <a:schemeClr val="bg1"/>
                </a:solidFill>
              </a:rPr>
              <a:t>per il 2025</a:t>
            </a:r>
          </a:p>
          <a:p>
            <a:r>
              <a:rPr lang="it-IT" sz="2000" u="none" dirty="0">
                <a:solidFill>
                  <a:schemeClr val="bg1"/>
                </a:solidFill>
              </a:rPr>
              <a:t>distribuite in:</a:t>
            </a:r>
          </a:p>
          <a:p>
            <a:endParaRPr lang="it-IT" sz="2000" u="none" dirty="0">
              <a:solidFill>
                <a:schemeClr val="bg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it-IT" sz="2000" b="1" dirty="0">
                <a:solidFill>
                  <a:schemeClr val="bg1"/>
                </a:solidFill>
              </a:rPr>
              <a:t>8 serate </a:t>
            </a:r>
            <a:r>
              <a:rPr lang="it-IT" sz="2000" u="none" dirty="0">
                <a:solidFill>
                  <a:schemeClr val="bg1"/>
                </a:solidFill>
              </a:rPr>
              <a:t>nel mese di Maggio (classi 2°)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it-IT" sz="2000" u="none" dirty="0">
              <a:solidFill>
                <a:schemeClr val="bg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it-IT" sz="2000" b="1" dirty="0">
                <a:solidFill>
                  <a:schemeClr val="bg1"/>
                </a:solidFill>
              </a:rPr>
              <a:t>12 serate </a:t>
            </a:r>
            <a:r>
              <a:rPr lang="it-IT" sz="2000" u="none" dirty="0">
                <a:solidFill>
                  <a:schemeClr val="bg1"/>
                </a:solidFill>
              </a:rPr>
              <a:t>tra Settembre e Ottobre (classi 3°), parte di queste rientreranno all’interno delle attività Salone dei Mestieri.</a:t>
            </a:r>
          </a:p>
          <a:p>
            <a:endParaRPr lang="it-IT" u="none" dirty="0">
              <a:solidFill>
                <a:schemeClr val="bg1"/>
              </a:solidFill>
            </a:endParaRPr>
          </a:p>
        </p:txBody>
      </p:sp>
      <p:sp>
        <p:nvSpPr>
          <p:cNvPr id="11" name="Parentesi graffa aperta 10">
            <a:extLst>
              <a:ext uri="{FF2B5EF4-FFF2-40B4-BE49-F238E27FC236}">
                <a16:creationId xmlns:a16="http://schemas.microsoft.com/office/drawing/2014/main" id="{85A00EE2-5A43-AD11-7DEF-3B5601C49E8B}"/>
              </a:ext>
            </a:extLst>
          </p:cNvPr>
          <p:cNvSpPr/>
          <p:nvPr/>
        </p:nvSpPr>
        <p:spPr>
          <a:xfrm rot="16200000">
            <a:off x="4909935" y="350937"/>
            <a:ext cx="377687" cy="487017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0F10145-3CCE-D6B1-9B8C-26F2C1DCAEA4}"/>
              </a:ext>
            </a:extLst>
          </p:cNvPr>
          <p:cNvSpPr txBox="1"/>
          <p:nvPr/>
        </p:nvSpPr>
        <p:spPr>
          <a:xfrm>
            <a:off x="2312799" y="4152375"/>
            <a:ext cx="58442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bg1"/>
                </a:solidFill>
              </a:rPr>
              <a:t>2 serate </a:t>
            </a:r>
            <a:r>
              <a:rPr lang="it-IT" u="none" dirty="0">
                <a:solidFill>
                  <a:schemeClr val="bg1"/>
                </a:solidFill>
              </a:rPr>
              <a:t>nella settimana del Salone (14-18 ottobre), riservate alle scuole di Varese e comuni limitrofi presso le Ville Ponti.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u="non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bg1"/>
                </a:solidFill>
              </a:rPr>
              <a:t>3 serate</a:t>
            </a:r>
            <a:r>
              <a:rPr lang="it-IT" u="none" dirty="0">
                <a:solidFill>
                  <a:schemeClr val="bg1"/>
                </a:solidFill>
              </a:rPr>
              <a:t> come </a:t>
            </a:r>
            <a:r>
              <a:rPr lang="it-IT" i="1" u="none" dirty="0">
                <a:solidFill>
                  <a:schemeClr val="bg1"/>
                </a:solidFill>
              </a:rPr>
              <a:t>Fuori Salone </a:t>
            </a:r>
            <a:r>
              <a:rPr lang="it-IT" u="none" dirty="0">
                <a:solidFill>
                  <a:schemeClr val="bg1"/>
                </a:solidFill>
              </a:rPr>
              <a:t>(21, 22, 23 Ottobre), che coinvolgeranno le aree più periferiche delle Provincia</a:t>
            </a:r>
            <a:endParaRPr lang="it-IT" dirty="0">
              <a:solidFill>
                <a:schemeClr val="bg1"/>
              </a:solidFill>
            </a:endParaRPr>
          </a:p>
          <a:p>
            <a:endParaRPr lang="it-IT" u="none" dirty="0">
              <a:solidFill>
                <a:schemeClr val="bg1"/>
              </a:solidFill>
            </a:endParaRPr>
          </a:p>
          <a:p>
            <a:endParaRPr lang="it-IT" u="none" dirty="0">
              <a:solidFill>
                <a:schemeClr val="bg1"/>
              </a:solidFill>
            </a:endParaRPr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045F0A2E-0BC0-2C00-9CC6-01BAA569A9D4}"/>
              </a:ext>
            </a:extLst>
          </p:cNvPr>
          <p:cNvSpPr/>
          <p:nvPr/>
        </p:nvSpPr>
        <p:spPr>
          <a:xfrm>
            <a:off x="4623648" y="3344155"/>
            <a:ext cx="1222509" cy="72368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41669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3EA7922-135F-E777-BCC2-858B0E1958F7}"/>
              </a:ext>
            </a:extLst>
          </p:cNvPr>
          <p:cNvSpPr txBox="1"/>
          <p:nvPr/>
        </p:nvSpPr>
        <p:spPr>
          <a:xfrm>
            <a:off x="427382" y="487018"/>
            <a:ext cx="777532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u="none" dirty="0">
                <a:solidFill>
                  <a:schemeClr val="bg1"/>
                </a:solidFill>
              </a:rPr>
              <a:t>Che cosa deve fare la scuola: </a:t>
            </a:r>
          </a:p>
          <a:p>
            <a:endParaRPr lang="it-IT" sz="2400" b="1" u="none" dirty="0">
              <a:solidFill>
                <a:schemeClr val="bg1"/>
              </a:solidFill>
            </a:endParaRPr>
          </a:p>
          <a:p>
            <a:pPr algn="r"/>
            <a:r>
              <a:rPr lang="it-IT" sz="2400" b="1" u="none" dirty="0">
                <a:solidFill>
                  <a:schemeClr val="bg1"/>
                </a:solidFill>
              </a:rPr>
              <a:t>Prenotazione:</a:t>
            </a:r>
          </a:p>
          <a:p>
            <a:pPr algn="r"/>
            <a:r>
              <a:rPr lang="it-IT" u="none" dirty="0">
                <a:solidFill>
                  <a:schemeClr val="bg1"/>
                </a:solidFill>
              </a:rPr>
              <a:t>Nel mese marzo verrà pubblicato il calendario con le date e messo a disposizione il link di prenotazione.</a:t>
            </a:r>
          </a:p>
          <a:p>
            <a:pPr algn="r"/>
            <a:r>
              <a:rPr lang="it-IT" u="none" dirty="0">
                <a:solidFill>
                  <a:schemeClr val="bg1"/>
                </a:solidFill>
              </a:rPr>
              <a:t>Le scuole interessate potranno prenotare </a:t>
            </a:r>
            <a:r>
              <a:rPr lang="it-IT" dirty="0">
                <a:solidFill>
                  <a:srgbClr val="00B0F0"/>
                </a:solidFill>
              </a:rPr>
              <a:t>una sola serata </a:t>
            </a:r>
          </a:p>
          <a:p>
            <a:pPr algn="r"/>
            <a:r>
              <a:rPr lang="it-IT" u="none" dirty="0">
                <a:solidFill>
                  <a:schemeClr val="bg1"/>
                </a:solidFill>
              </a:rPr>
              <a:t>tra quelle disponibili tra maggio e ottobre.</a:t>
            </a:r>
          </a:p>
          <a:p>
            <a:pPr algn="r"/>
            <a:endParaRPr lang="it-IT" u="none" dirty="0">
              <a:solidFill>
                <a:schemeClr val="bg1"/>
              </a:solidFill>
            </a:endParaRPr>
          </a:p>
          <a:p>
            <a:pPr algn="r"/>
            <a:endParaRPr lang="it-IT" u="none" dirty="0">
              <a:solidFill>
                <a:schemeClr val="bg1"/>
              </a:solidFill>
            </a:endParaRPr>
          </a:p>
          <a:p>
            <a:r>
              <a:rPr lang="it-IT" sz="2400" b="1" u="none" dirty="0">
                <a:solidFill>
                  <a:schemeClr val="bg1"/>
                </a:solidFill>
              </a:rPr>
              <a:t>Favorire gli accorpamenti:</a:t>
            </a:r>
          </a:p>
          <a:p>
            <a:r>
              <a:rPr lang="it-IT" u="none" dirty="0">
                <a:solidFill>
                  <a:schemeClr val="bg1"/>
                </a:solidFill>
              </a:rPr>
              <a:t>Poiché gli istituti comprensivi sono 69: è necessario ottimizzare la distribuzione delle serate su tutto il territorio provinciale.</a:t>
            </a:r>
          </a:p>
          <a:p>
            <a:r>
              <a:rPr lang="it-IT" u="none" dirty="0">
                <a:solidFill>
                  <a:schemeClr val="bg1"/>
                </a:solidFill>
              </a:rPr>
              <a:t>Si favorirà la prenotazione di più scuole – o più istituti -  </a:t>
            </a:r>
          </a:p>
          <a:p>
            <a:r>
              <a:rPr lang="it-IT" u="none" dirty="0">
                <a:solidFill>
                  <a:schemeClr val="bg1"/>
                </a:solidFill>
              </a:rPr>
              <a:t>è utile individuare locali adeguati: </a:t>
            </a:r>
          </a:p>
          <a:p>
            <a:r>
              <a:rPr lang="it-IT" u="none" dirty="0">
                <a:solidFill>
                  <a:schemeClr val="bg1"/>
                </a:solidFill>
              </a:rPr>
              <a:t>ciò vale in particolare per gli istituti di Varese, Busto Arsizio, Gallarate.</a:t>
            </a:r>
          </a:p>
          <a:p>
            <a:pPr algn="r"/>
            <a:endParaRPr lang="it-IT" sz="2400" b="1" u="none" dirty="0">
              <a:solidFill>
                <a:schemeClr val="bg1"/>
              </a:solidFill>
            </a:endParaRPr>
          </a:p>
          <a:p>
            <a:pPr algn="r"/>
            <a:r>
              <a:rPr lang="it-IT" sz="2400" b="1" u="none" dirty="0">
                <a:solidFill>
                  <a:schemeClr val="bg1"/>
                </a:solidFill>
              </a:rPr>
              <a:t>Ingaggio genitori</a:t>
            </a:r>
          </a:p>
          <a:p>
            <a:endParaRPr lang="it-IT" u="none" dirty="0">
              <a:solidFill>
                <a:schemeClr val="bg1"/>
              </a:solidFill>
            </a:endParaRPr>
          </a:p>
          <a:p>
            <a:endParaRPr lang="it-IT" u="none" dirty="0">
              <a:solidFill>
                <a:schemeClr val="bg1"/>
              </a:solidFill>
            </a:endParaRPr>
          </a:p>
          <a:p>
            <a:endParaRPr lang="it-IT" u="none" dirty="0">
              <a:solidFill>
                <a:schemeClr val="bg1"/>
              </a:solidFill>
            </a:endParaRPr>
          </a:p>
          <a:p>
            <a:endParaRPr lang="it-IT" u="none" dirty="0">
              <a:solidFill>
                <a:schemeClr val="bg1"/>
              </a:solidFill>
            </a:endParaRPr>
          </a:p>
          <a:p>
            <a:endParaRPr lang="it-IT" u="none" dirty="0">
              <a:solidFill>
                <a:schemeClr val="bg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E3A6C7C5-3621-8435-69D7-2252AF645551}"/>
              </a:ext>
            </a:extLst>
          </p:cNvPr>
          <p:cNvSpPr/>
          <p:nvPr/>
        </p:nvSpPr>
        <p:spPr>
          <a:xfrm rot="6478293">
            <a:off x="6947647" y="636494"/>
            <a:ext cx="699247" cy="52891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tella a 5 punte 3">
            <a:extLst>
              <a:ext uri="{FF2B5EF4-FFF2-40B4-BE49-F238E27FC236}">
                <a16:creationId xmlns:a16="http://schemas.microsoft.com/office/drawing/2014/main" id="{32BCC4BB-F313-713F-9796-B158FCA8C0DD}"/>
              </a:ext>
            </a:extLst>
          </p:cNvPr>
          <p:cNvSpPr/>
          <p:nvPr/>
        </p:nvSpPr>
        <p:spPr>
          <a:xfrm>
            <a:off x="4572000" y="5235387"/>
            <a:ext cx="932329" cy="86957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791470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Immagine che contiene testo, clipart, illustrazione, mappa&#10;&#10;Descrizione generata automaticamente">
            <a:extLst>
              <a:ext uri="{FF2B5EF4-FFF2-40B4-BE49-F238E27FC236}">
                <a16:creationId xmlns:a16="http://schemas.microsoft.com/office/drawing/2014/main" id="{2C72A875-1FF8-1500-9DF4-4AB2062FCF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486"/>
            <a:ext cx="9144000" cy="680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84706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mappa, testo, atlante&#10;&#10;Descrizione generata automaticamente">
            <a:extLst>
              <a:ext uri="{FF2B5EF4-FFF2-40B4-BE49-F238E27FC236}">
                <a16:creationId xmlns:a16="http://schemas.microsoft.com/office/drawing/2014/main" id="{ECA3B699-3EC8-52F9-BFCE-41AEC64AD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399"/>
            <a:ext cx="9144000" cy="679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87028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09C71885376944E8162B872EA06EC2A" ma:contentTypeVersion="15" ma:contentTypeDescription="Creare un nuovo documento." ma:contentTypeScope="" ma:versionID="349594dca1f9fdd75289f1c141476caa">
  <xsd:schema xmlns:xsd="http://www.w3.org/2001/XMLSchema" xmlns:xs="http://www.w3.org/2001/XMLSchema" xmlns:p="http://schemas.microsoft.com/office/2006/metadata/properties" xmlns:ns2="3f0f0103-438c-4c58-a8ea-3e28bef2ec84" xmlns:ns3="73634eb6-2aed-4ac9-b86b-e90215e174e8" targetNamespace="http://schemas.microsoft.com/office/2006/metadata/properties" ma:root="true" ma:fieldsID="5e915517652641c44755b66c2d2a7cf4" ns2:_="" ns3:_="">
    <xsd:import namespace="3f0f0103-438c-4c58-a8ea-3e28bef2ec84"/>
    <xsd:import namespace="73634eb6-2aed-4ac9-b86b-e90215e174e8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0f0103-438c-4c58-a8ea-3e28bef2ec8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Tag immagine" ma:readOnly="false" ma:fieldId="{5cf76f15-5ced-4ddc-b409-7134ff3c332f}" ma:taxonomyMulti="true" ma:sspId="208d5a10-e761-4b55-bc7a-fd02d4c8e1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634eb6-2aed-4ac9-b86b-e90215e174e8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0b8c18e-a917-4efb-885b-35c174c65e6f}" ma:internalName="TaxCatchAll" ma:showField="CatchAllData" ma:web="73634eb6-2aed-4ac9-b86b-e90215e174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FBA933-6D47-40E7-AB91-BC6ACCF7E7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CED7C2-DBAA-49B6-8610-AB636F2B9D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0f0103-438c-4c58-a8ea-3e28bef2ec84"/>
    <ds:schemaRef ds:uri="73634eb6-2aed-4ac9-b86b-e90215e174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5396</TotalTime>
  <Words>312</Words>
  <Application>Microsoft Office PowerPoint</Application>
  <PresentationFormat>Presentazione su schermo (4:3)</PresentationFormat>
  <Paragraphs>42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Times New Roman</vt:lpstr>
      <vt:lpstr>Wingdings</vt:lpstr>
      <vt:lpstr>Tema di Office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Port</dc:creator>
  <cp:lastModifiedBy>Zambon Cristina</cp:lastModifiedBy>
  <cp:revision>16</cp:revision>
  <cp:lastPrinted>2024-09-09T12:29:44Z</cp:lastPrinted>
  <dcterms:created xsi:type="dcterms:W3CDTF">2003-03-10T15:11:30Z</dcterms:created>
  <dcterms:modified xsi:type="dcterms:W3CDTF">2025-02-07T11:47:54Z</dcterms:modified>
</cp:coreProperties>
</file>